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8" autoAdjust="0"/>
    <p:restoredTop sz="88480" autoAdjust="0"/>
  </p:normalViewPr>
  <p:slideViewPr>
    <p:cSldViewPr snapToGrid="0">
      <p:cViewPr varScale="1">
        <p:scale>
          <a:sx n="140" d="100"/>
          <a:sy n="140" d="100"/>
        </p:scale>
        <p:origin x="79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60595-24B7-4810-A42F-CA294FAB11E4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8D0C5-3E01-400D-A888-CF0444206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8D0C5-3E01-400D-A888-CF04442060A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511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16.04.2026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1784971"/>
            <a:ext cx="11599783" cy="20626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Bounded" pitchFamily="2" charset="0"/>
              </a:rPr>
              <a:t>«Сохранение и развитие родной (абазинской) речи с использованием инновационных форм и методов у детей дошкольного возраста»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93387" y="3540868"/>
            <a:ext cx="7723762" cy="2470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err="1">
                <a:latin typeface="Bounded Light" pitchFamily="2" charset="0"/>
              </a:rPr>
              <a:t>Аджиева</a:t>
            </a:r>
            <a:r>
              <a:rPr lang="ru-RU" sz="2000" b="1" dirty="0">
                <a:latin typeface="Bounded Light" pitchFamily="2" charset="0"/>
              </a:rPr>
              <a:t> Оксана </a:t>
            </a:r>
            <a:r>
              <a:rPr lang="ru-RU" sz="2000" b="1" dirty="0" err="1">
                <a:latin typeface="Bounded Light" pitchFamily="2" charset="0"/>
              </a:rPr>
              <a:t>Рамазановна</a:t>
            </a:r>
            <a:r>
              <a:rPr lang="ru-RU" sz="2000" b="1" dirty="0">
                <a:latin typeface="Bounded Light" pitchFamily="2" charset="0"/>
              </a:rPr>
              <a:t>.</a:t>
            </a:r>
          </a:p>
          <a:p>
            <a:pPr marL="0" indent="0" algn="ctr">
              <a:buNone/>
            </a:pPr>
            <a:r>
              <a:rPr lang="ru-RU" sz="2000" b="1" dirty="0">
                <a:latin typeface="Bounded Light" pitchFamily="2" charset="0"/>
              </a:rPr>
              <a:t>Заведующая муниципальной бюджетной дошкольной</a:t>
            </a:r>
          </a:p>
          <a:p>
            <a:pPr marL="0" indent="0" algn="ctr">
              <a:buNone/>
            </a:pPr>
            <a:r>
              <a:rPr lang="ru-RU" sz="2000" b="1" dirty="0">
                <a:latin typeface="Bounded Light" pitchFamily="2" charset="0"/>
              </a:rPr>
              <a:t> образовательной организации </a:t>
            </a:r>
          </a:p>
          <a:p>
            <a:pPr marL="0" indent="0" algn="ctr">
              <a:buNone/>
            </a:pPr>
            <a:r>
              <a:rPr lang="ru-RU" sz="2000" b="1" dirty="0">
                <a:latin typeface="Bounded Light" pitchFamily="2" charset="0"/>
              </a:rPr>
              <a:t>«Ясли- сад «</a:t>
            </a:r>
            <a:r>
              <a:rPr lang="ru-RU" sz="2000" b="1" dirty="0" err="1">
                <a:latin typeface="Bounded Light" pitchFamily="2" charset="0"/>
              </a:rPr>
              <a:t>Марамыз</a:t>
            </a:r>
            <a:r>
              <a:rPr lang="ru-RU" sz="2000" b="1" dirty="0">
                <a:latin typeface="Bounded Light" pitchFamily="2" charset="0"/>
              </a:rPr>
              <a:t>» </a:t>
            </a:r>
            <a:r>
              <a:rPr lang="ru-RU" sz="2000" b="1" dirty="0" err="1">
                <a:latin typeface="Bounded Light" pitchFamily="2" charset="0"/>
              </a:rPr>
              <a:t>а.Эльбурган</a:t>
            </a:r>
            <a:r>
              <a:rPr lang="ru-RU" sz="2000" b="1" dirty="0">
                <a:latin typeface="Bounded Light" pitchFamily="2" charset="0"/>
              </a:rPr>
              <a:t>»,</a:t>
            </a:r>
          </a:p>
          <a:p>
            <a:pPr marL="0" indent="0" algn="ctr">
              <a:buNone/>
            </a:pPr>
            <a:r>
              <a:rPr lang="ru-RU" sz="2000" b="1" dirty="0">
                <a:latin typeface="Bounded Light" pitchFamily="2" charset="0"/>
              </a:rPr>
              <a:t> Абазинского муниципального района,  </a:t>
            </a:r>
          </a:p>
          <a:p>
            <a:pPr marL="0" indent="0" algn="ctr">
              <a:buNone/>
            </a:pPr>
            <a:r>
              <a:rPr lang="ru-RU" sz="2000" b="1" dirty="0">
                <a:latin typeface="Bounded Light" pitchFamily="2" charset="0"/>
              </a:rPr>
              <a:t>Карачаево- Черкесской Республики.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157" y="3202384"/>
            <a:ext cx="3398196" cy="327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97200" y="346753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</a:rPr>
              <a:t>Совместное проведение ежегодных праздников </a:t>
            </a:r>
            <a:br>
              <a:rPr lang="ru-RU" sz="2800" b="1" dirty="0">
                <a:latin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</a:rPr>
              <a:t>с детьми и родителями- приобщение к культурному наследию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212" y="2740625"/>
            <a:ext cx="3921595" cy="32166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0" y="1780000"/>
            <a:ext cx="3315760" cy="20742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058" y="1751162"/>
            <a:ext cx="3773313" cy="420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15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85911" y="243613"/>
            <a:ext cx="9144000" cy="791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</a:rPr>
              <a:t>Транслирование опыта работы наших педагогов 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35" y="2221992"/>
            <a:ext cx="3787125" cy="3675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68" y="880301"/>
            <a:ext cx="4698678" cy="28593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35" y="3649241"/>
            <a:ext cx="3504265" cy="22486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474" y="3429000"/>
            <a:ext cx="2682813" cy="254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07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4241260"/>
            <a:ext cx="9144000" cy="2071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latin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602" y="2062264"/>
            <a:ext cx="2925571" cy="3458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6" y="148818"/>
            <a:ext cx="5894962" cy="27581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47" y="3152635"/>
            <a:ext cx="6047761" cy="247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2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Bounded" pitchFamily="2" charset="0"/>
              </a:rPr>
              <a:t>Сохранение родного языка- важное условие поддержания культурной идентичности народа.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17" y="2114436"/>
            <a:ext cx="7647709" cy="377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4572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Bounded" pitchFamily="2" charset="0"/>
              </a:rPr>
              <a:t>Задачи для сохранения и развития родного языка:</a:t>
            </a:r>
          </a:p>
          <a:p>
            <a:r>
              <a:rPr lang="ru-RU" sz="3600" b="1" dirty="0">
                <a:latin typeface="Bounded" pitchFamily="2" charset="0"/>
              </a:rPr>
              <a:t> </a:t>
            </a:r>
          </a:p>
          <a:p>
            <a:r>
              <a:rPr lang="ru-RU" sz="2800" b="1" dirty="0">
                <a:latin typeface="Times New Roman" panose="02020603050405020304" pitchFamily="18" charset="0"/>
              </a:rPr>
              <a:t>- </a:t>
            </a:r>
            <a:r>
              <a:rPr lang="ru-RU" sz="2800" dirty="0">
                <a:ea typeface="Times New Roman" panose="02020603050405020304" pitchFamily="18" charset="0"/>
              </a:rPr>
              <a:t>формирование устной речи и навыков речевого общения;</a:t>
            </a:r>
          </a:p>
          <a:p>
            <a:r>
              <a:rPr lang="ru-RU" sz="2800" dirty="0"/>
              <a:t>- овладение речью как средством общения;</a:t>
            </a:r>
          </a:p>
          <a:p>
            <a:r>
              <a:rPr lang="ru-RU" sz="2800" dirty="0"/>
              <a:t>- обогащение активного словаря;</a:t>
            </a:r>
          </a:p>
          <a:p>
            <a:r>
              <a:rPr lang="ru-RU" sz="2800" dirty="0"/>
              <a:t>- развитие связной речи;</a:t>
            </a:r>
          </a:p>
          <a:p>
            <a:r>
              <a:rPr lang="ru-RU" sz="2800" dirty="0"/>
              <a:t>- развитие речевого творчества.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69" y="2743201"/>
            <a:ext cx="6175107" cy="320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1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latin typeface="Bounded" pitchFamily="2" charset="0"/>
              </a:rPr>
              <a:t>Использование старинных музыкальных инструментов на занятиях.</a:t>
            </a:r>
            <a:r>
              <a:rPr lang="ru-RU" sz="3600" b="1" dirty="0">
                <a:latin typeface="Bounded" pitchFamily="2" charset="0"/>
              </a:rPr>
              <a:t> 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0" y="1043796"/>
            <a:ext cx="4794662" cy="28208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431" y="2165228"/>
            <a:ext cx="5898843" cy="3545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40" y="3937957"/>
            <a:ext cx="5266546" cy="275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17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Bounded" pitchFamily="2" charset="0"/>
              </a:rPr>
              <a:t>«</a:t>
            </a:r>
            <a:r>
              <a:rPr lang="ru-RU" sz="2800" b="1" dirty="0" err="1">
                <a:latin typeface="Bounded" pitchFamily="2" charset="0"/>
              </a:rPr>
              <a:t>Абазала</a:t>
            </a:r>
            <a:r>
              <a:rPr lang="ru-RU" sz="2800" b="1" dirty="0">
                <a:latin typeface="Bounded" pitchFamily="2" charset="0"/>
              </a:rPr>
              <a:t> </a:t>
            </a:r>
            <a:r>
              <a:rPr lang="ru-RU" sz="2800" b="1" dirty="0" err="1">
                <a:latin typeface="Bounded" pitchFamily="2" charset="0"/>
              </a:rPr>
              <a:t>йчважвауа</a:t>
            </a:r>
            <a:r>
              <a:rPr lang="ru-RU" sz="2800" b="1" dirty="0">
                <a:latin typeface="Bounded" pitchFamily="2" charset="0"/>
              </a:rPr>
              <a:t> х/</a:t>
            </a:r>
            <a:r>
              <a:rPr lang="ru-RU" sz="2800" b="1" dirty="0" err="1">
                <a:latin typeface="Bounded" pitchFamily="2" charset="0"/>
              </a:rPr>
              <a:t>хвыцква</a:t>
            </a:r>
            <a:r>
              <a:rPr lang="ru-RU" sz="2800" b="1" dirty="0">
                <a:latin typeface="Bounded" pitchFamily="2" charset="0"/>
              </a:rPr>
              <a:t>» </a:t>
            </a:r>
          </a:p>
          <a:p>
            <a:r>
              <a:rPr lang="ru-RU" sz="2800" b="1" dirty="0">
                <a:latin typeface="Bounded" pitchFamily="2" charset="0"/>
              </a:rPr>
              <a:t>«Детки, говорящие на родном языке»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43" y="1151895"/>
            <a:ext cx="5676900" cy="3743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995" y="3186852"/>
            <a:ext cx="5156080" cy="3100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995" y="1151895"/>
            <a:ext cx="2820787" cy="20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09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Bounded" pitchFamily="2" charset="0"/>
              </a:rPr>
              <a:t>«Маленький </a:t>
            </a:r>
            <a:r>
              <a:rPr lang="ru-RU" sz="2800" b="1" dirty="0" err="1">
                <a:latin typeface="Bounded" pitchFamily="2" charset="0"/>
              </a:rPr>
              <a:t>блогер</a:t>
            </a:r>
            <a:r>
              <a:rPr lang="ru-RU" sz="2800" b="1" dirty="0">
                <a:latin typeface="Bounded" pitchFamily="2" charset="0"/>
              </a:rPr>
              <a:t>»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063" y="60034"/>
            <a:ext cx="4357868" cy="26984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" y="2594919"/>
            <a:ext cx="5073971" cy="34228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39" y="2594919"/>
            <a:ext cx="4774856" cy="343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37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</a:rPr>
              <a:t>Канал «Абаза </a:t>
            </a:r>
            <a:r>
              <a:rPr lang="ru-RU" sz="2800" b="1" dirty="0" err="1">
                <a:latin typeface="Times New Roman" panose="02020603050405020304" pitchFamily="18" charset="0"/>
              </a:rPr>
              <a:t>саби</a:t>
            </a:r>
            <a:r>
              <a:rPr lang="ru-RU" sz="2800" b="1" dirty="0">
                <a:latin typeface="Times New Roman" panose="02020603050405020304" pitchFamily="18" charset="0"/>
              </a:rPr>
              <a:t> ТВ» на </a:t>
            </a:r>
            <a:r>
              <a:rPr lang="en-US" sz="2800" b="1" dirty="0" err="1">
                <a:latin typeface="Times New Roman" panose="02020603050405020304" pitchFamily="18" charset="0"/>
              </a:rPr>
              <a:t>RutuBe</a:t>
            </a:r>
            <a:r>
              <a:rPr lang="en-US" sz="2800" b="1" dirty="0">
                <a:latin typeface="Times New Roman" panose="02020603050405020304" pitchFamily="18" charset="0"/>
              </a:rPr>
              <a:t>. </a:t>
            </a:r>
            <a:r>
              <a:rPr lang="en-US" sz="2800" b="1" dirty="0">
                <a:solidFill>
                  <a:schemeClr val="accent5"/>
                </a:solidFill>
                <a:latin typeface="Times New Roman" panose="02020603050405020304" pitchFamily="18" charset="0"/>
              </a:rPr>
              <a:t>https://rutube.ru/u/abazasabitv/</a:t>
            </a:r>
            <a:r>
              <a:rPr lang="ru-RU" sz="2800" b="1" dirty="0">
                <a:solidFill>
                  <a:schemeClr val="accent5"/>
                </a:solidFill>
                <a:latin typeface="Times New Roman" panose="02020603050405020304" pitchFamily="18" charset="0"/>
              </a:rPr>
              <a:t> 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2" y="1123369"/>
            <a:ext cx="4378081" cy="24069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130" y="2076561"/>
            <a:ext cx="3383913" cy="4382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44" y="3954061"/>
            <a:ext cx="4262115" cy="290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36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Интерактивные планшеты- с помощью карточек озвучивают название предметов на абазинском языке и дублируют их на русском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</a:rPr>
              <a:t>языке.</a:t>
            </a: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" y="3830470"/>
            <a:ext cx="4174778" cy="21243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89" y="1967307"/>
            <a:ext cx="5671751" cy="33610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2" y="1296204"/>
            <a:ext cx="4174778" cy="242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30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-1"/>
            <a:ext cx="9144000" cy="1751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</a:rPr>
              <a:t>Плюшевые мишки - многофункциональный инструмент для комплексного развития ребёнка</a:t>
            </a:r>
            <a:endParaRPr lang="ru-RU" sz="2800" b="1" dirty="0">
              <a:solidFill>
                <a:schemeClr val="accent5"/>
              </a:solidFill>
              <a:latin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15" y="1085892"/>
            <a:ext cx="3720719" cy="2343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359" y="3555768"/>
            <a:ext cx="3915224" cy="23431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42" y="1972997"/>
            <a:ext cx="3628406" cy="234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656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191</Words>
  <Application>Microsoft Office PowerPoint</Application>
  <PresentationFormat>Широкоэкранный</PresentationFormat>
  <Paragraphs>28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Bounded</vt:lpstr>
      <vt:lpstr>Bounded Light</vt:lpstr>
      <vt:lpstr>Calibri</vt:lpstr>
      <vt:lpstr>Calibri Light</vt:lpstr>
      <vt:lpstr>Times New Roman</vt:lpstr>
      <vt:lpstr>Тема Office</vt:lpstr>
      <vt:lpstr>«Сохранение и развитие родной (абазинской) речи с использованием инновационных форм и методов у детей дошкольного возраста»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PC1026</cp:lastModifiedBy>
  <cp:revision>27</cp:revision>
  <dcterms:created xsi:type="dcterms:W3CDTF">2026-04-03T20:11:11Z</dcterms:created>
  <dcterms:modified xsi:type="dcterms:W3CDTF">2026-04-16T06:40:25Z</dcterms:modified>
</cp:coreProperties>
</file>